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4" r:id="rId2"/>
    <p:sldId id="275" r:id="rId3"/>
  </p:sldIdLst>
  <p:sldSz cx="7561263" cy="10693400"/>
  <p:notesSz cx="6800850" cy="9931400"/>
  <p:defaultTextStyle>
    <a:defPPr>
      <a:defRPr lang="pl-PL"/>
    </a:defPPr>
    <a:lvl1pPr marL="0" algn="l" defTabSz="104287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6" algn="l" defTabSz="104287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2" algn="l" defTabSz="104287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08" algn="l" defTabSz="104287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4" algn="l" defTabSz="104287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79" algn="l" defTabSz="104287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16" algn="l" defTabSz="104287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2" algn="l" defTabSz="104287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87" algn="l" defTabSz="104287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2F8E"/>
    <a:srgbClr val="000066"/>
    <a:srgbClr val="0066FF"/>
    <a:srgbClr val="E6E6E6"/>
    <a:srgbClr val="000099"/>
    <a:srgbClr val="D9EBFF"/>
    <a:srgbClr val="B2B2B2"/>
    <a:srgbClr val="3366CC"/>
    <a:srgbClr val="5BC1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549" autoAdjust="0"/>
    <p:restoredTop sz="95918" autoAdjust="0"/>
  </p:normalViewPr>
  <p:slideViewPr>
    <p:cSldViewPr>
      <p:cViewPr>
        <p:scale>
          <a:sx n="166" d="100"/>
          <a:sy n="166" d="100"/>
        </p:scale>
        <p:origin x="-936" y="5496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7035" cy="496570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2243" y="2"/>
            <a:ext cx="2947035" cy="496570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D924DDC7-4596-4C84-A13E-ABEA6B0CDFEF}" type="datetimeFigureOut">
              <a:rPr lang="pl-PL" smtClean="0"/>
              <a:pPr/>
              <a:t>2017-01-02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084388" y="744538"/>
            <a:ext cx="26320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086" y="4717415"/>
            <a:ext cx="5440680" cy="4469130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9433106"/>
            <a:ext cx="2947035" cy="496570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2243" y="9433106"/>
            <a:ext cx="2947035" cy="496570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EC591ED3-F851-4675-A42D-8C7782B552F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0428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436" algn="l" defTabSz="10428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872" algn="l" defTabSz="10428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308" algn="l" defTabSz="10428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744" algn="l" defTabSz="10428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179" algn="l" defTabSz="10428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616" algn="l" defTabSz="10428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052" algn="l" defTabSz="10428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1487" algn="l" defTabSz="10428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084388" y="744538"/>
            <a:ext cx="2632075" cy="372427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91ED3-F851-4675-A42D-8C7782B552F8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084388" y="744538"/>
            <a:ext cx="2632075" cy="372427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91ED3-F851-4675-A42D-8C7782B552F8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B7EE-7521-420D-B86D-A43D0FFE3513}" type="datetimeFigureOut">
              <a:rPr lang="pl-PL" smtClean="0"/>
              <a:pPr/>
              <a:t>2017-01-02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F8164-17B1-4AB5-ADC7-99D19F77619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B7EE-7521-420D-B86D-A43D0FFE3513}" type="datetimeFigureOut">
              <a:rPr lang="pl-PL" smtClean="0"/>
              <a:pPr/>
              <a:t>2017-01-02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F8164-17B1-4AB5-ADC7-99D19F77619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4111436" y="571802"/>
            <a:ext cx="1275964" cy="1216374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283549" y="571802"/>
            <a:ext cx="3701869" cy="1216374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B7EE-7521-420D-B86D-A43D0FFE3513}" type="datetimeFigureOut">
              <a:rPr lang="pl-PL" smtClean="0"/>
              <a:pPr/>
              <a:t>2017-01-02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F8164-17B1-4AB5-ADC7-99D19F77619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B7EE-7521-420D-B86D-A43D0FFE3513}" type="datetimeFigureOut">
              <a:rPr lang="pl-PL" smtClean="0"/>
              <a:pPr/>
              <a:t>2017-01-02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F8164-17B1-4AB5-ADC7-99D19F77619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97288" y="4532322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B7EE-7521-420D-B86D-A43D0FFE3513}" type="datetimeFigureOut">
              <a:rPr lang="pl-PL" smtClean="0"/>
              <a:pPr/>
              <a:t>2017-01-02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F8164-17B1-4AB5-ADC7-99D19F77619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83549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2898486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B7EE-7521-420D-B86D-A43D0FFE3513}" type="datetimeFigureOut">
              <a:rPr lang="pl-PL" smtClean="0"/>
              <a:pPr/>
              <a:t>2017-01-02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F8164-17B1-4AB5-ADC7-99D19F77619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78065" y="2393640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6" indent="0">
              <a:buNone/>
              <a:defRPr sz="2300" b="1"/>
            </a:lvl2pPr>
            <a:lvl3pPr marL="1042872" indent="0">
              <a:buNone/>
              <a:defRPr sz="2100" b="1"/>
            </a:lvl3pPr>
            <a:lvl4pPr marL="1564308" indent="0">
              <a:buNone/>
              <a:defRPr sz="1800" b="1"/>
            </a:lvl4pPr>
            <a:lvl5pPr marL="2085744" indent="0">
              <a:buNone/>
              <a:defRPr sz="1800" b="1"/>
            </a:lvl5pPr>
            <a:lvl6pPr marL="2607179" indent="0">
              <a:buNone/>
              <a:defRPr sz="1800" b="1"/>
            </a:lvl6pPr>
            <a:lvl7pPr marL="3128616" indent="0">
              <a:buNone/>
              <a:defRPr sz="1800" b="1"/>
            </a:lvl7pPr>
            <a:lvl8pPr marL="3650052" indent="0">
              <a:buNone/>
              <a:defRPr sz="1800" b="1"/>
            </a:lvl8pPr>
            <a:lvl9pPr marL="4171487" indent="0">
              <a:buNone/>
              <a:defRPr sz="18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78065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3841019" y="2393640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6" indent="0">
              <a:buNone/>
              <a:defRPr sz="2300" b="1"/>
            </a:lvl2pPr>
            <a:lvl3pPr marL="1042872" indent="0">
              <a:buNone/>
              <a:defRPr sz="2100" b="1"/>
            </a:lvl3pPr>
            <a:lvl4pPr marL="1564308" indent="0">
              <a:buNone/>
              <a:defRPr sz="1800" b="1"/>
            </a:lvl4pPr>
            <a:lvl5pPr marL="2085744" indent="0">
              <a:buNone/>
              <a:defRPr sz="1800" b="1"/>
            </a:lvl5pPr>
            <a:lvl6pPr marL="2607179" indent="0">
              <a:buNone/>
              <a:defRPr sz="1800" b="1"/>
            </a:lvl6pPr>
            <a:lvl7pPr marL="3128616" indent="0">
              <a:buNone/>
              <a:defRPr sz="1800" b="1"/>
            </a:lvl7pPr>
            <a:lvl8pPr marL="3650052" indent="0">
              <a:buNone/>
              <a:defRPr sz="1800" b="1"/>
            </a:lvl8pPr>
            <a:lvl9pPr marL="4171487" indent="0">
              <a:buNone/>
              <a:defRPr sz="18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3841019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B7EE-7521-420D-B86D-A43D0FFE3513}" type="datetimeFigureOut">
              <a:rPr lang="pl-PL" smtClean="0"/>
              <a:pPr/>
              <a:t>2017-01-02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F8164-17B1-4AB5-ADC7-99D19F77619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B7EE-7521-420D-B86D-A43D0FFE3513}" type="datetimeFigureOut">
              <a:rPr lang="pl-PL" smtClean="0"/>
              <a:pPr/>
              <a:t>2017-01-02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F8164-17B1-4AB5-ADC7-99D19F77619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B7EE-7521-420D-B86D-A43D0FFE3513}" type="datetimeFigureOut">
              <a:rPr lang="pl-PL" smtClean="0"/>
              <a:pPr/>
              <a:t>2017-01-02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F8164-17B1-4AB5-ADC7-99D19F77619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78065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956245" y="425758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78065" y="2237695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436" indent="0">
              <a:buNone/>
              <a:defRPr sz="1400"/>
            </a:lvl2pPr>
            <a:lvl3pPr marL="1042872" indent="0">
              <a:buNone/>
              <a:defRPr sz="1100"/>
            </a:lvl3pPr>
            <a:lvl4pPr marL="1564308" indent="0">
              <a:buNone/>
              <a:defRPr sz="1000"/>
            </a:lvl4pPr>
            <a:lvl5pPr marL="2085744" indent="0">
              <a:buNone/>
              <a:defRPr sz="1000"/>
            </a:lvl5pPr>
            <a:lvl6pPr marL="2607179" indent="0">
              <a:buNone/>
              <a:defRPr sz="1000"/>
            </a:lvl6pPr>
            <a:lvl7pPr marL="3128616" indent="0">
              <a:buNone/>
              <a:defRPr sz="1000"/>
            </a:lvl7pPr>
            <a:lvl8pPr marL="3650052" indent="0">
              <a:buNone/>
              <a:defRPr sz="1000"/>
            </a:lvl8pPr>
            <a:lvl9pPr marL="4171487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B7EE-7521-420D-B86D-A43D0FFE3513}" type="datetimeFigureOut">
              <a:rPr lang="pl-PL" smtClean="0"/>
              <a:pPr/>
              <a:t>2017-01-02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F8164-17B1-4AB5-ADC7-99D19F77619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2060" y="7485382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436" indent="0">
              <a:buNone/>
              <a:defRPr sz="3200"/>
            </a:lvl2pPr>
            <a:lvl3pPr marL="1042872" indent="0">
              <a:buNone/>
              <a:defRPr sz="2700"/>
            </a:lvl3pPr>
            <a:lvl4pPr marL="1564308" indent="0">
              <a:buNone/>
              <a:defRPr sz="2300"/>
            </a:lvl4pPr>
            <a:lvl5pPr marL="2085744" indent="0">
              <a:buNone/>
              <a:defRPr sz="2300"/>
            </a:lvl5pPr>
            <a:lvl6pPr marL="2607179" indent="0">
              <a:buNone/>
              <a:defRPr sz="2300"/>
            </a:lvl6pPr>
            <a:lvl7pPr marL="3128616" indent="0">
              <a:buNone/>
              <a:defRPr sz="2300"/>
            </a:lvl7pPr>
            <a:lvl8pPr marL="3650052" indent="0">
              <a:buNone/>
              <a:defRPr sz="2300"/>
            </a:lvl8pPr>
            <a:lvl9pPr marL="4171487" indent="0">
              <a:buNone/>
              <a:defRPr sz="23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482060" y="8369074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436" indent="0">
              <a:buNone/>
              <a:defRPr sz="1400"/>
            </a:lvl2pPr>
            <a:lvl3pPr marL="1042872" indent="0">
              <a:buNone/>
              <a:defRPr sz="1100"/>
            </a:lvl3pPr>
            <a:lvl4pPr marL="1564308" indent="0">
              <a:buNone/>
              <a:defRPr sz="1000"/>
            </a:lvl4pPr>
            <a:lvl5pPr marL="2085744" indent="0">
              <a:buNone/>
              <a:defRPr sz="1000"/>
            </a:lvl5pPr>
            <a:lvl6pPr marL="2607179" indent="0">
              <a:buNone/>
              <a:defRPr sz="1000"/>
            </a:lvl6pPr>
            <a:lvl7pPr marL="3128616" indent="0">
              <a:buNone/>
              <a:defRPr sz="1000"/>
            </a:lvl7pPr>
            <a:lvl8pPr marL="3650052" indent="0">
              <a:buNone/>
              <a:defRPr sz="1000"/>
            </a:lvl8pPr>
            <a:lvl9pPr marL="4171487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B7EE-7521-420D-B86D-A43D0FFE3513}" type="datetimeFigureOut">
              <a:rPr lang="pl-PL" smtClean="0"/>
              <a:pPr/>
              <a:t>2017-01-02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F8164-17B1-4AB5-ADC7-99D19F77619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78063" y="2495130"/>
            <a:ext cx="6805137" cy="7057149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1B7EE-7521-420D-B86D-A43D0FFE3513}" type="datetimeFigureOut">
              <a:rPr lang="pl-PL" smtClean="0"/>
              <a:pPr/>
              <a:t>2017-01-02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F8164-17B1-4AB5-ADC7-99D19F77619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2872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6" indent="-391076" algn="l" defTabSz="1042872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1042872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0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6" indent="-260718" algn="l" defTabSz="1042872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2" indent="-260718" algn="l" defTabSz="1042872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898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3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0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06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6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2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08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4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79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16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2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87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988983"/>
            <a:ext cx="7561263" cy="673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87" tIns="52144" rIns="104287" bIns="52144" rtlCol="0" anchor="ctr"/>
          <a:lstStyle/>
          <a:p>
            <a:pPr algn="ctr"/>
            <a:endParaRPr lang="pl-PL">
              <a:solidFill>
                <a:srgbClr val="002F8E"/>
              </a:solidFill>
            </a:endParaRPr>
          </a:p>
        </p:txBody>
      </p:sp>
      <p:cxnSp>
        <p:nvCxnSpPr>
          <p:cNvPr id="15" name="Łącznik prosty 14"/>
          <p:cNvCxnSpPr/>
          <p:nvPr/>
        </p:nvCxnSpPr>
        <p:spPr>
          <a:xfrm>
            <a:off x="0" y="0"/>
            <a:ext cx="7561263" cy="0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az 15" descr="Logo_Szpital im. Św. Rodziny 11-0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7561262" cy="985556"/>
          </a:xfrm>
          <a:prstGeom prst="rect">
            <a:avLst/>
          </a:prstGeom>
        </p:spPr>
      </p:pic>
      <p:sp>
        <p:nvSpPr>
          <p:cNvPr id="19" name="Prostokąt 18"/>
          <p:cNvSpPr/>
          <p:nvPr/>
        </p:nvSpPr>
        <p:spPr>
          <a:xfrm>
            <a:off x="0" y="7017555"/>
            <a:ext cx="7561263" cy="673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87" tIns="52144" rIns="104287" bIns="52144" rtlCol="0" anchor="ctr"/>
          <a:lstStyle/>
          <a:p>
            <a:pPr algn="ctr"/>
            <a:endParaRPr lang="pl-PL">
              <a:solidFill>
                <a:srgbClr val="002F8E"/>
              </a:solidFill>
            </a:endParaRPr>
          </a:p>
        </p:txBody>
      </p:sp>
      <p:pic>
        <p:nvPicPr>
          <p:cNvPr id="14" name="Obraz 13" descr="SSISR_ulotki_20x20_pasek d-1-01_ok-01.t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9352660"/>
            <a:ext cx="7561261" cy="1340740"/>
          </a:xfrm>
          <a:prstGeom prst="rect">
            <a:avLst/>
          </a:prstGeom>
        </p:spPr>
      </p:pic>
      <p:sp>
        <p:nvSpPr>
          <p:cNvPr id="17" name="pole tekstowe 16"/>
          <p:cNvSpPr txBox="1"/>
          <p:nvPr/>
        </p:nvSpPr>
        <p:spPr>
          <a:xfrm>
            <a:off x="494483" y="9632980"/>
            <a:ext cx="685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                                                                                                                     Warszawa,  11.10.2016r.</a:t>
            </a:r>
          </a:p>
          <a:p>
            <a:pPr algn="r"/>
            <a:r>
              <a:rPr lang="pl-PL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str.1/2   </a:t>
            </a:r>
            <a:endParaRPr lang="pl-PL" sz="1100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208731" y="1203296"/>
            <a:ext cx="7143800" cy="9092400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400" dirty="0" smtClean="0">
                <a:solidFill>
                  <a:srgbClr val="002F8E"/>
                </a:solidFill>
                <a:latin typeface="Arial" pitchFamily="34" charset="0"/>
                <a:cs typeface="Arial" pitchFamily="34" charset="0"/>
              </a:rPr>
              <a:t>ODŻYWIANIE W OKRESIE LAKTACJI</a:t>
            </a:r>
          </a:p>
          <a:p>
            <a:pPr algn="just"/>
            <a:endParaRPr lang="pl-PL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pl-PL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Karmienie piersią jest najzdrowszym sposobem żywienia niemowląt, zarówno dla dziecka jak i matki. Przez pierwszych 6 miesięcy życia dziecka niemowlę powinno otrzymywać tylko mleko matki, a następnie należy kontynuować karmienie piersią wraz z rozszerzaniem diety dziecka. </a:t>
            </a:r>
          </a:p>
          <a:p>
            <a:pPr algn="just">
              <a:spcAft>
                <a:spcPts val="600"/>
              </a:spcAft>
            </a:pPr>
            <a:r>
              <a:rPr lang="pl-PL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Po porodzie, organizm kobiety jest przygotowany do produkcji pełnowartościowego mleka i nie trzeba się niepokoić o to, że sposób żywienia znacząco wpłynie na wartość odżywczą lub ilość mleka kobiecego. Może on jedynie nieznacznie modyfikować zawartość niektórych składników mleka, np. DHA, niektórych witamin z grupy B, witaminy D czy jodu. Dieta karmiącej wpływa przede wszystkim na jej samopoczucie i zdrowie. Dlatego podczas karmienia piersią należy stosować urozmaiconą i zbilansowaną dietę, bez profilaktycznej eliminacji produktów spożywczych. W przestrzeganiu prawidłowej diety pomogą Ci zaprezentowane poniżej zalecenia.</a:t>
            </a:r>
          </a:p>
          <a:p>
            <a:pPr algn="just"/>
            <a:endParaRPr lang="pl-PL" sz="900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  <a:p>
            <a:pPr lvl="0">
              <a:buClr>
                <a:srgbClr val="FF9933"/>
              </a:buClr>
              <a:buFont typeface="Arial" pitchFamily="34" charset="0"/>
              <a:buChar char="•"/>
            </a:pPr>
            <a:r>
              <a:rPr lang="pl-PL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Dbaj o regularność i różnorodność</a:t>
            </a:r>
          </a:p>
          <a:p>
            <a:pPr lvl="0">
              <a:buClr>
                <a:srgbClr val="FF9933"/>
              </a:buClr>
              <a:buFont typeface="Arial" pitchFamily="34" charset="0"/>
              <a:buChar char="•"/>
            </a:pPr>
            <a:endParaRPr lang="pl-PL" sz="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  <a:p>
            <a:pPr marL="85725" algn="just">
              <a:spcAft>
                <a:spcPts val="600"/>
              </a:spcAft>
              <a:tabLst>
                <a:tab pos="85725" algn="l"/>
              </a:tabLst>
            </a:pPr>
            <a:r>
              <a:rPr lang="pl-PL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Spożywaj regularnie 4-5 posiłków, w których to warzywa i owoce stanowią połowę wszystkich spożywanych produktów. Kilka razy dziennie spożywaj produkty zbożowe (najlepiej pełnoziarniste) oraz co najmniej 2 szklanki mleka lub jego przetworów. Źródło białka powinny stanowić ryby, nasiona roślin strączkowych i jaja, staraj się ograniczyć nadmierne spożywanie mięsa, zwłaszcza czerwonego                   i jego przetworów. W diecie jak najrzadziej powinny się pojawiać cukier i sól oraz słodkie i słone produkty. Warto ograniczyć smażenie                  i spożywanie produktów ciężkostrawnych ze względu na swoje zdrowie i samopoczucie.</a:t>
            </a:r>
          </a:p>
          <a:p>
            <a:pPr lvl="0">
              <a:buClr>
                <a:srgbClr val="FF9933"/>
              </a:buClr>
              <a:buFont typeface="Arial" pitchFamily="34" charset="0"/>
              <a:buChar char="•"/>
            </a:pPr>
            <a:r>
              <a:rPr lang="pl-PL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Umiarkowanie zwiększ kaloryczność diety</a:t>
            </a:r>
          </a:p>
          <a:p>
            <a:pPr lvl="0">
              <a:buClr>
                <a:srgbClr val="FF9933"/>
              </a:buClr>
              <a:buFont typeface="Arial" pitchFamily="34" charset="0"/>
              <a:buChar char="•"/>
            </a:pPr>
            <a:endParaRPr lang="pl-PL" sz="200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  <a:p>
            <a:pPr marL="85725" algn="just">
              <a:spcAft>
                <a:spcPts val="600"/>
              </a:spcAft>
              <a:buClr>
                <a:srgbClr val="FF9933"/>
              </a:buClr>
            </a:pPr>
            <a:r>
              <a:rPr lang="pl-PL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W pierwszym półroczu laktacji, dziennie należy spożywać 500 kcal więcej, a w drugim 400 </a:t>
            </a:r>
            <a:r>
              <a:rPr lang="pl-PL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kcal</a:t>
            </a:r>
            <a:r>
              <a:rPr lang="pl-PL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. (kobiety szczupłe mogą potrzebować nawet 650 kcal). Odpowiada to porcji owsianki z bananem, porcji orzechów, albo niewielkiemu zwiększeniu </a:t>
            </a:r>
            <a:r>
              <a:rPr lang="pl-PL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liczby</a:t>
            </a:r>
            <a:r>
              <a:rPr lang="pl-PL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pl-PL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spożywanych posiłków. Nie ma wskazań do stosowania diet odchudzających, bo karmienie piersią naturalnie sprzyja </a:t>
            </a:r>
            <a:r>
              <a:rPr lang="pl-PL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powrotowi </a:t>
            </a:r>
            <a:r>
              <a:rPr lang="pl-PL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do sylwetki sprzed ciąży.</a:t>
            </a:r>
          </a:p>
          <a:p>
            <a:pPr lvl="0">
              <a:buClr>
                <a:srgbClr val="FF9933"/>
              </a:buClr>
              <a:buFont typeface="Arial" pitchFamily="34" charset="0"/>
              <a:buChar char="•"/>
            </a:pPr>
            <a:r>
              <a:rPr lang="pl-PL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Suplementuj wybrane składniki pokarmowe</a:t>
            </a:r>
          </a:p>
          <a:p>
            <a:pPr lvl="0">
              <a:buClr>
                <a:srgbClr val="FF9933"/>
              </a:buClr>
              <a:buFont typeface="Arial" pitchFamily="34" charset="0"/>
              <a:buChar char="•"/>
            </a:pPr>
            <a:endParaRPr lang="pl-PL" sz="200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  <a:p>
            <a:pPr marL="85725" algn="just">
              <a:spcAft>
                <a:spcPts val="600"/>
              </a:spcAft>
              <a:buClr>
                <a:srgbClr val="FF9933"/>
              </a:buClr>
            </a:pPr>
            <a:r>
              <a:rPr lang="pl-PL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Podczas </a:t>
            </a:r>
            <a:r>
              <a:rPr lang="pl-PL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laktac</a:t>
            </a:r>
            <a:r>
              <a:rPr lang="pl-PL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ji </a:t>
            </a:r>
            <a:r>
              <a:rPr lang="pl-PL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zalecana </a:t>
            </a:r>
            <a:r>
              <a:rPr lang="pl-PL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jest </a:t>
            </a:r>
            <a:r>
              <a:rPr lang="pl-PL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suplementacja</a:t>
            </a:r>
            <a:r>
              <a:rPr lang="pl-PL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kwasu DHA w ilości co najmniej 200 mg na dobę, lub przy niskim spożyciu ryb - 400-600 </a:t>
            </a:r>
            <a:r>
              <a:rPr lang="pl-PL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mg</a:t>
            </a:r>
            <a:r>
              <a:rPr lang="pl-PL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. Ponadto, warto suplementować jod (150 µg/d) oraz witaminę D (800-1000 IU/d). Podczas stosowania diety eliminacyjnej lub                               np. wegetariańskiej może być konieczna </a:t>
            </a:r>
            <a:r>
              <a:rPr lang="pl-PL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suplementacja</a:t>
            </a:r>
            <a:r>
              <a:rPr lang="pl-PL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innych składników pokarmowych, o czym powinien zadecydować lekarz lub dietetyk.</a:t>
            </a:r>
          </a:p>
          <a:p>
            <a:pPr lvl="0">
              <a:buClr>
                <a:srgbClr val="FF9933"/>
              </a:buClr>
              <a:buFont typeface="Arial" pitchFamily="34" charset="0"/>
              <a:buChar char="•"/>
            </a:pPr>
            <a:r>
              <a:rPr lang="pl-PL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Nie eliminuj produktów wzdymających</a:t>
            </a:r>
          </a:p>
          <a:p>
            <a:pPr lvl="0">
              <a:buClr>
                <a:srgbClr val="FF9933"/>
              </a:buClr>
              <a:buFont typeface="Arial" pitchFamily="34" charset="0"/>
              <a:buChar char="•"/>
            </a:pPr>
            <a:endParaRPr lang="pl-PL" sz="200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  <a:p>
            <a:pPr marL="85725" algn="just">
              <a:spcAft>
                <a:spcPts val="600"/>
              </a:spcAft>
              <a:buClr>
                <a:srgbClr val="FF9933"/>
              </a:buClr>
            </a:pPr>
            <a:r>
              <a:rPr lang="pl-PL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Wiele karmiących matek nie spożywa produktów wzdymających (np. warzyw kapustnych, strączkowych, cebuli, produktów pełnoziarnistych, ciężkostrawnych) w obawie, że wywołają wzdęcie i kolkę u malucha. Wzdęcie powstaje w jelitach w wyniku fermentacji niestrawionych węglowodanów przez bakterie jelitowe, więc nie może przejść do mleka kobiecego, które powstaje                             z prekursorów składników pokarmowych we krwi. Kolka niemowlęca, prawdopodobnie spowodowana </a:t>
            </a:r>
            <a:r>
              <a:rPr lang="pl-PL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jest niedojrzałością </a:t>
            </a:r>
            <a:r>
              <a:rPr lang="pl-PL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przewodu pokarmowego, występuje u większości niemowląt między 4 tygodniem a 5 miesiącem życia i mija samoistnie – sposób żywienia karmiącej matki na nią nie wpływa.</a:t>
            </a:r>
          </a:p>
          <a:p>
            <a:pPr lvl="0">
              <a:buClr>
                <a:srgbClr val="FF9933"/>
              </a:buClr>
              <a:buFont typeface="Arial" pitchFamily="34" charset="0"/>
              <a:buChar char="•"/>
            </a:pPr>
            <a:r>
              <a:rPr lang="pl-PL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Nie eliminuj produktów alergizujących</a:t>
            </a:r>
          </a:p>
          <a:p>
            <a:pPr lvl="0">
              <a:buClr>
                <a:srgbClr val="FF9933"/>
              </a:buClr>
              <a:buFont typeface="Arial" pitchFamily="34" charset="0"/>
              <a:buChar char="•"/>
            </a:pPr>
            <a:endParaRPr lang="pl-PL" sz="200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  <a:p>
            <a:pPr marL="85725" algn="just">
              <a:spcAft>
                <a:spcPts val="600"/>
              </a:spcAft>
              <a:buClr>
                <a:srgbClr val="FF9933"/>
              </a:buClr>
            </a:pPr>
            <a:r>
              <a:rPr lang="pl-PL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Mleko krowie i jego przetwory, orzechy, truskawki, cytrusy, czekolada i cały szereg innych produktów uznawanych za alergizujące często są eliminowane z diety przez kobiety karmiące z obawy, że wywołają alergię u dziecka. Silne alergeny nie przechodzą do mleka kobiecego, ale mniej alergizujące białka mogą. Wiadomo, że profilaktyczna eliminacja alergenów podczas laktacji nie zapobiega wystąpieniu alergii u dziecka, a nawet może zwiększać ryzyko jej wystąpienia, ponieważ oprócz alergenów w mleku występują również przeciwciała.</a:t>
            </a:r>
          </a:p>
          <a:p>
            <a:pPr lvl="0">
              <a:buClr>
                <a:srgbClr val="FF9933"/>
              </a:buClr>
              <a:buFont typeface="Arial" pitchFamily="34" charset="0"/>
              <a:buChar char="•"/>
            </a:pPr>
            <a:r>
              <a:rPr lang="pl-PL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Spożywaj produkty o wyraźnym smaku</a:t>
            </a:r>
          </a:p>
          <a:p>
            <a:pPr lvl="0">
              <a:buClr>
                <a:srgbClr val="FF9933"/>
              </a:buClr>
              <a:buFont typeface="Arial" pitchFamily="34" charset="0"/>
              <a:buChar char="•"/>
            </a:pPr>
            <a:endParaRPr lang="pl-PL" sz="200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  <a:p>
            <a:pPr marL="85725" algn="just">
              <a:spcAft>
                <a:spcPts val="600"/>
              </a:spcAft>
              <a:buClr>
                <a:srgbClr val="FF9933"/>
              </a:buClr>
            </a:pPr>
            <a:r>
              <a:rPr lang="pl-PL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Substancje smakowo-zapachowe z żywności mogą przechodzić do mleka matki. Dzieci chętniej spożywają mleko o nowym, ciekawym smaku (nawet czosnkowym), a poza tym dzięki temu poznają smak żywności, którą będą otrzymywać podczas rozszerzania diety.</a:t>
            </a:r>
          </a:p>
          <a:p>
            <a:pPr algn="just"/>
            <a:endParaRPr lang="pl-PL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  <a:p>
            <a:pPr algn="ctr"/>
            <a:endParaRPr lang="pl-PL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  <a:p>
            <a:endParaRPr lang="pl-PL" sz="1200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988983"/>
            <a:ext cx="7561263" cy="673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87" tIns="52144" rIns="104287" bIns="52144" rtlCol="0" anchor="ctr"/>
          <a:lstStyle/>
          <a:p>
            <a:pPr algn="ctr"/>
            <a:endParaRPr lang="pl-PL">
              <a:solidFill>
                <a:srgbClr val="002F8E"/>
              </a:solidFill>
            </a:endParaRPr>
          </a:p>
        </p:txBody>
      </p:sp>
      <p:cxnSp>
        <p:nvCxnSpPr>
          <p:cNvPr id="15" name="Łącznik prosty 14"/>
          <p:cNvCxnSpPr/>
          <p:nvPr/>
        </p:nvCxnSpPr>
        <p:spPr>
          <a:xfrm>
            <a:off x="0" y="0"/>
            <a:ext cx="7561263" cy="0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az 15" descr="Logo_Szpital im. Św. Rodziny 11-0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7561262" cy="985556"/>
          </a:xfrm>
          <a:prstGeom prst="rect">
            <a:avLst/>
          </a:prstGeom>
        </p:spPr>
      </p:pic>
      <p:sp>
        <p:nvSpPr>
          <p:cNvPr id="19" name="Prostokąt 18"/>
          <p:cNvSpPr/>
          <p:nvPr/>
        </p:nvSpPr>
        <p:spPr>
          <a:xfrm>
            <a:off x="0" y="7017555"/>
            <a:ext cx="7561263" cy="673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87" tIns="52144" rIns="104287" bIns="52144" rtlCol="0" anchor="ctr"/>
          <a:lstStyle/>
          <a:p>
            <a:pPr algn="ctr"/>
            <a:endParaRPr lang="pl-PL">
              <a:solidFill>
                <a:srgbClr val="002F8E"/>
              </a:solidFill>
            </a:endParaRPr>
          </a:p>
        </p:txBody>
      </p:sp>
      <p:pic>
        <p:nvPicPr>
          <p:cNvPr id="14" name="Obraz 13" descr="SSISR_ulotki_20x20_pasek d-1-01_ok-01.t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9352660"/>
            <a:ext cx="7561261" cy="1340739"/>
          </a:xfrm>
          <a:prstGeom prst="rect">
            <a:avLst/>
          </a:prstGeom>
        </p:spPr>
      </p:pic>
      <p:sp>
        <p:nvSpPr>
          <p:cNvPr id="10" name="pole tekstowe 9"/>
          <p:cNvSpPr txBox="1"/>
          <p:nvPr/>
        </p:nvSpPr>
        <p:spPr>
          <a:xfrm>
            <a:off x="494483" y="9632980"/>
            <a:ext cx="685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                                                                                                                     Warszawa,  11.10.2016r.</a:t>
            </a:r>
          </a:p>
          <a:p>
            <a:pPr algn="r"/>
            <a:r>
              <a:rPr lang="pl-PL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str.2/2   </a:t>
            </a:r>
            <a:endParaRPr lang="pl-PL" sz="1050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0" y="1131858"/>
            <a:ext cx="7561263" cy="3207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lvl="0" algn="ctr"/>
            <a:r>
              <a:rPr lang="pl-PL" sz="1400" dirty="0" smtClean="0">
                <a:solidFill>
                  <a:srgbClr val="002F8E"/>
                </a:solidFill>
                <a:latin typeface="Arial Narrow" pitchFamily="34" charset="0"/>
              </a:rPr>
              <a:t>JAKIE PRODUKTY SPOŻYWCZE NALEŻY WYELIMINOWAĆ I OGRANICZYĆ PODCZAS LAKTACJI?</a:t>
            </a:r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351607" y="1560486"/>
          <a:ext cx="6929486" cy="6824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460"/>
                <a:gridCol w="2093283"/>
                <a:gridCol w="2021099"/>
                <a:gridCol w="1443644"/>
              </a:tblGrid>
              <a:tr h="74439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solidFill>
                            <a:srgbClr val="FF9933"/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GRUPA PRODUKTÓW</a:t>
                      </a:r>
                      <a:endParaRPr lang="pl-PL" sz="1400" dirty="0">
                        <a:solidFill>
                          <a:srgbClr val="FF9933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 b="1" dirty="0" smtClean="0">
                          <a:solidFill>
                            <a:srgbClr val="FF9933"/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PRODUKTY  SPOŻYWCZE</a:t>
                      </a:r>
                      <a:endParaRPr lang="pl-PL" sz="1400" dirty="0">
                        <a:solidFill>
                          <a:srgbClr val="FF9933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7443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100" b="1" dirty="0" smtClean="0">
                          <a:solidFill>
                            <a:srgbClr val="FF9933"/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MOŻNA  SPOŻYWAĆ </a:t>
                      </a:r>
                      <a:endParaRPr lang="pl-PL" sz="1100" dirty="0">
                        <a:solidFill>
                          <a:srgbClr val="FF9933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100" b="1">
                          <a:solidFill>
                            <a:srgbClr val="FF9933"/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Warto ograniczyć*</a:t>
                      </a:r>
                      <a:endParaRPr lang="pl-PL" sz="1100">
                        <a:solidFill>
                          <a:srgbClr val="FF9933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100" b="1" dirty="0">
                          <a:solidFill>
                            <a:srgbClr val="FF9933"/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Przeciwwskazane</a:t>
                      </a:r>
                      <a:endParaRPr lang="pl-PL" sz="1100" dirty="0">
                        <a:solidFill>
                          <a:srgbClr val="FF9933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44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100" b="1" dirty="0">
                          <a:solidFill>
                            <a:srgbClr val="FF9933"/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Warzywa i owoce</a:t>
                      </a:r>
                      <a:endParaRPr lang="pl-PL" sz="1100" dirty="0">
                        <a:solidFill>
                          <a:srgbClr val="FF9933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Wszystkie warzywa </a:t>
                      </a:r>
                      <a:r>
                        <a:rPr lang="pl-PL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surowe                              </a:t>
                      </a:r>
                      <a:r>
                        <a:rPr lang="pl-PL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i gotowane, wszystkie owoce, warzywa kiszone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Dżemy </a:t>
                      </a:r>
                      <a:r>
                        <a:rPr lang="pl-PL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wysokosłodzone</a:t>
                      </a:r>
                      <a:endParaRPr lang="pl-PL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100" b="1" dirty="0">
                          <a:solidFill>
                            <a:srgbClr val="FF9933"/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Bez potwierdzonej medycznie alergii </a:t>
                      </a:r>
                      <a:r>
                        <a:rPr lang="pl-PL" sz="1100" b="1" dirty="0" smtClean="0">
                          <a:solidFill>
                            <a:srgbClr val="FF9933"/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         u </a:t>
                      </a:r>
                      <a:r>
                        <a:rPr lang="pl-PL" sz="1100" b="1" dirty="0">
                          <a:solidFill>
                            <a:srgbClr val="FF9933"/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dziecka lub matki – nie należy eliminować żadnych produktów</a:t>
                      </a:r>
                      <a:endParaRPr lang="pl-PL" sz="1100" dirty="0">
                        <a:solidFill>
                          <a:srgbClr val="FF9933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44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100" b="1">
                          <a:solidFill>
                            <a:srgbClr val="FF9933"/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Produkty zbożowe</a:t>
                      </a:r>
                      <a:endParaRPr lang="pl-PL" sz="1100">
                        <a:solidFill>
                          <a:srgbClr val="FF9933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Produkty pełnoziarniste, pieczywo, kasze, makarony, ryż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Wysokoprzetworzone</a:t>
                      </a:r>
                      <a:r>
                        <a:rPr lang="pl-PL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pieczywo           i </a:t>
                      </a:r>
                      <a:r>
                        <a:rPr lang="pl-PL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wyroby cukiernicze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744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100" b="1" dirty="0">
                          <a:solidFill>
                            <a:srgbClr val="FF9933"/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Mleko i przetwory</a:t>
                      </a:r>
                      <a:endParaRPr lang="pl-PL" sz="1100" dirty="0">
                        <a:solidFill>
                          <a:srgbClr val="FF9933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Mleko i przetwory fermentowane (np. jogurt, kefir, maślanka), twarogi, sery żółte i pleśniowe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Dosładzane i smakowe przetwory mleczne, serki topione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744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100" b="1" dirty="0">
                          <a:solidFill>
                            <a:srgbClr val="FF9933"/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Mięso, ryby, nasiona roślin </a:t>
                      </a:r>
                      <a:r>
                        <a:rPr lang="pl-PL" sz="1100" b="1" dirty="0" smtClean="0">
                          <a:solidFill>
                            <a:srgbClr val="FF9933"/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strączkowych                                            </a:t>
                      </a:r>
                      <a:r>
                        <a:rPr lang="pl-PL" sz="1100" b="1" dirty="0">
                          <a:solidFill>
                            <a:srgbClr val="FF9933"/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i jaja</a:t>
                      </a:r>
                      <a:endParaRPr lang="pl-PL" sz="1100" dirty="0">
                        <a:solidFill>
                          <a:srgbClr val="FF9933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Ryby morskie, białe mięso, nasiona roślin strączkowych, jaja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Tłuste mięsa, podroby, produkty przetworzone (np. szynki, parówki</a:t>
                      </a:r>
                      <a:r>
                        <a:rPr lang="pl-PL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),</a:t>
                      </a:r>
                      <a:endParaRPr lang="pl-PL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744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100" b="1" dirty="0">
                          <a:solidFill>
                            <a:srgbClr val="FF9933"/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Produkty będące źródłem tłuszczu</a:t>
                      </a:r>
                      <a:endParaRPr lang="pl-PL" sz="1100" dirty="0">
                        <a:solidFill>
                          <a:srgbClr val="FF9933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Oleje roślinne, masło, tłuste ryby morskie, orzechy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Twarde margaryny, </a:t>
                      </a:r>
                      <a:r>
                        <a:rPr lang="pl-PL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fast-foody</a:t>
                      </a:r>
                      <a:r>
                        <a:rPr lang="pl-PL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pl-PL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  tłuste </a:t>
                      </a:r>
                      <a:r>
                        <a:rPr lang="pl-PL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słone i słodkie przekąski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744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100" b="1" dirty="0">
                          <a:solidFill>
                            <a:srgbClr val="FF9933"/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Inne</a:t>
                      </a:r>
                      <a:endParaRPr lang="pl-PL" sz="1100" dirty="0">
                        <a:solidFill>
                          <a:srgbClr val="FF9933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Przyprawy ziołowe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Produkty </a:t>
                      </a:r>
                      <a:r>
                        <a:rPr lang="pl-PL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wysokoprzetworzone</a:t>
                      </a:r>
                      <a:r>
                        <a:rPr lang="pl-PL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, żywność typu instant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69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100" b="1" dirty="0">
                          <a:solidFill>
                            <a:srgbClr val="FF9933"/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Napoje</a:t>
                      </a:r>
                      <a:endParaRPr lang="pl-PL" sz="1100" dirty="0">
                        <a:solidFill>
                          <a:srgbClr val="FF9933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Woda mineralna, soki wyciskane, soki warzywne, kawa i herbata </a:t>
                      </a:r>
                      <a:r>
                        <a:rPr lang="pl-PL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pl-PL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1-2 kawy, 3-4 herbaty)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Słodkie napoje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Herbatki </a:t>
                      </a:r>
                      <a:r>
                        <a:rPr lang="pl-PL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ziołowe             z mięty </a:t>
                      </a:r>
                      <a:r>
                        <a:rPr lang="pl-PL" sz="1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i </a:t>
                      </a:r>
                      <a:r>
                        <a:rPr lang="pl-PL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szałwii </a:t>
                      </a:r>
                      <a:r>
                        <a:rPr lang="pl-PL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-ograniczają laktację, </a:t>
                      </a:r>
                      <a:r>
                        <a:rPr lang="pl-PL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itchFamily="34" charset="0"/>
                          <a:ea typeface="Calibri"/>
                          <a:cs typeface="Times New Roman"/>
                        </a:rPr>
                        <a:t>alkohol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pole tekstowe 12"/>
          <p:cNvSpPr txBox="1"/>
          <p:nvPr/>
        </p:nvSpPr>
        <p:spPr>
          <a:xfrm>
            <a:off x="280169" y="8632848"/>
            <a:ext cx="7064076" cy="105943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pl-PL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*  ze względu na zasady prawidłowego żywienia, nie laktacji</a:t>
            </a:r>
          </a:p>
          <a:p>
            <a:endParaRPr lang="pl-PL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  <a:p>
            <a:r>
              <a:rPr lang="pl-PL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 </a:t>
            </a:r>
            <a:r>
              <a:rPr lang="pl-PL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Opracowanie:</a:t>
            </a:r>
            <a:r>
              <a:rPr lang="pl-PL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     </a:t>
            </a:r>
            <a:r>
              <a:rPr lang="pl-PL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mgr inż. Monika Zielińska – dietetyk, promotor karmienia piersią , doktorantka  Wydziału Nauk o Żywieniu Człowieka SGGW</a:t>
            </a:r>
          </a:p>
          <a:p>
            <a:r>
              <a:rPr lang="pl-PL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                            mgr Olga Barbarska – dietetyk, doktorantka WUM</a:t>
            </a:r>
          </a:p>
          <a:p>
            <a:r>
              <a:rPr lang="pl-PL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Zatwierdziła:         dr n. o </a:t>
            </a:r>
            <a:r>
              <a:rPr lang="pl-PL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zdr</a:t>
            </a:r>
            <a:r>
              <a:rPr lang="pl-PL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. Elżbieta </a:t>
            </a:r>
            <a:r>
              <a:rPr lang="pl-PL" sz="105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Łodykowska</a:t>
            </a:r>
            <a:r>
              <a:rPr lang="pl-PL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– Koordynator ds. laktacji, Szpital im. Św. Rodziny   	</a:t>
            </a:r>
            <a:endParaRPr lang="pl-PL" sz="1050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2031</TotalTime>
  <Words>833</Words>
  <Application>Microsoft Office PowerPoint</Application>
  <PresentationFormat>Niestandardowy</PresentationFormat>
  <Paragraphs>64</Paragraphs>
  <Slides>2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Slajd 1</vt:lpstr>
      <vt:lpstr>Slajd 2</vt:lpstr>
    </vt:vector>
  </TitlesOfParts>
  <Company>Szpital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Użytkownik</dc:creator>
  <cp:lastModifiedBy>Użytkownik</cp:lastModifiedBy>
  <cp:revision>224</cp:revision>
  <dcterms:created xsi:type="dcterms:W3CDTF">2015-08-12T11:59:11Z</dcterms:created>
  <dcterms:modified xsi:type="dcterms:W3CDTF">2017-01-02T10:48:56Z</dcterms:modified>
</cp:coreProperties>
</file>